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0" r:id="rId4"/>
    <p:sldId id="279" r:id="rId5"/>
    <p:sldId id="283" r:id="rId6"/>
    <p:sldId id="284" r:id="rId7"/>
    <p:sldId id="267" r:id="rId8"/>
    <p:sldId id="281" r:id="rId9"/>
    <p:sldId id="261" r:id="rId10"/>
    <p:sldId id="285" r:id="rId11"/>
    <p:sldId id="262" r:id="rId12"/>
    <p:sldId id="286" r:id="rId13"/>
    <p:sldId id="282" r:id="rId14"/>
    <p:sldId id="278" r:id="rId15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64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64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414462" y="1162050"/>
            <a:ext cx="4181475" cy="31368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 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cyber &amp; physical reliability by removing single point of failures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decision making by avoiding network penalties due to round-trip to the cloud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scalability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Greater information integrity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5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414462" y="1162050"/>
            <a:ext cx="4181475" cy="31368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provider and each senior living center has their own information – what if people keep the information in their control – can keep control.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illustration shows a (naïve) implementation of a wide</a:t>
            </a:r>
            <a:r>
              <a:rPr lang="en-US" baseline="0" dirty="0" smtClean="0"/>
              <a:t> area security surveillance system based on off-the-shelf webcams, switches, routers, and cloud-based servers. 10 cameras are grouped together, and we have 10 such groups in each neighborhood (i.e. 100 cameras per neighborhood), and we have 10 such neighborhoods in a city (i.e. 1000 cameras in a city). The goal is to perform ‘event’ (i.e. accident, crime, etc.) recognition and tracking on the images. The cameras take an image (~1M bits) every second, then this traffic gets aggregated from 10 cameras and routed through switches (10Mbps output flow) and routers ( 100Mbps output flows) we end up with a 1GBps sustained network flow to the servers that perform event recognition and tracking. It is questionable that this implementation would 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CE87C-2C52-4EAA-898B-F7F5A3ACE2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alternative implementation is shown</a:t>
            </a:r>
            <a:r>
              <a:rPr lang="en-US" baseline="0" dirty="0" smtClean="0"/>
              <a:t> on the figure that relies on NCP-s: the cameras and the first layer of switches are also capable of local processing. The cameras exhibit a much smaller output data rate: assuming 0.1 Mbps (this is likely an overestimate) - as they report only detected events, and the switch NCP-s also perform detection and tracking functions, also generating a much smaller output data rate. The highest rate is at the top router (on the right), for which the worst case rate is 10Mbps – easily within the limits of modern networking and computing hardware. Also, this is likely to be more bursty and less sustained due to the detection and filtering.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architecture can be realized today with existing hardware and software, but it necessitates significant effort in planning, implementation, installation, and management – mostly manual activities. The proposed framework will automate this process to a large degree and make the engineering, implementation, and operation of such systems feasible with reduced effort and higher reliability.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CE87C-2C52-4EAA-898B-F7F5A3ACE2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 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cyber &amp; physical reliability by removing single point of failures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decision making by avoiding network penalties due to round-trip to the cloud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scalability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Greater information integrity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 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cyber &amp; physical reliability by removing single point of failures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decision making by avoiding network penalties due to round-trip to the cloud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scalability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Greater information integrity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10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 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cyber &amp; physical reliability by removing single point of failures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decision making by avoiding network penalties due to round-trip to the cloud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scalability</a:t>
            </a:r>
          </a:p>
          <a:p>
            <a:pPr marL="512763" marR="0" lvl="1" indent="-296863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96040"/>
              <a:buFont typeface="Arial"/>
              <a:buChar char="–"/>
            </a:pPr>
            <a:r>
              <a:rPr lang="en-US" sz="196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Greater information integrity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l="5207" t="3034" r="2141" b="591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266461" y="1279951"/>
            <a:ext cx="7086599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952259" y="2749976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64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 descr="ISIS_PPT_P1_r2.pdf"/>
          <p:cNvPicPr preferRelativeResize="0"/>
          <p:nvPr/>
        </p:nvPicPr>
        <p:blipFill rotWithShape="1">
          <a:blip r:embed="rId2">
            <a:alphaModFix/>
          </a:blip>
          <a:srcRect t="17959"/>
          <a:stretch/>
        </p:blipFill>
        <p:spPr>
          <a:xfrm>
            <a:off x="0" y="1231601"/>
            <a:ext cx="9144000" cy="56263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 rot="5400000">
            <a:off x="4889608" y="2014429"/>
            <a:ext cx="5536982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5400000">
            <a:off x="698608" y="33229"/>
            <a:ext cx="553698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178418"/>
            <a:ext cx="8229600" cy="783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E1C58"/>
              </a:buClr>
              <a:buFont typeface="Calibri"/>
              <a:buNone/>
              <a:defRPr sz="4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140608"/>
            <a:ext cx="4040187" cy="2143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645026" y="1140608"/>
            <a:ext cx="4041774" cy="2143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5859885"/>
            <a:ext cx="9144000" cy="998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4646612" y="3576937"/>
            <a:ext cx="4040187" cy="228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457200" y="3576937"/>
            <a:ext cx="4040187" cy="228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391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4343400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343400" cy="25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648200" y="3657600"/>
            <a:ext cx="4343400" cy="25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159173"/>
            <a:ext cx="8229600" cy="783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E1C58"/>
              </a:buClr>
              <a:buFont typeface="Calibri"/>
              <a:buNone/>
              <a:defRPr sz="4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1768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0E1C5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0E1C58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noth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new_isis_ppt_bg_no_foot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0" y="0"/>
            <a:ext cx="9137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1768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0E1C58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0E1C58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57767"/>
            <a:ext cx="8229600" cy="764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E1C58"/>
              </a:buClr>
              <a:buFont typeface="Calibri"/>
              <a:buNone/>
              <a:defRPr sz="3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16907"/>
            <a:ext cx="8229600" cy="726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E1C58"/>
              </a:buClr>
              <a:buFont typeface="Calibri"/>
              <a:buNone/>
              <a:defRPr sz="4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234563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0E1C58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234563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0E1C58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78418"/>
            <a:ext cx="8229600" cy="783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0E1C58"/>
              </a:buClr>
              <a:buFont typeface="Calibri"/>
              <a:buNone/>
              <a:defRPr sz="4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140605"/>
            <a:ext cx="4040187" cy="2143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45025" y="1140605"/>
            <a:ext cx="4041774" cy="2143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0" y="5859885"/>
            <a:ext cx="9144000" cy="998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646612" y="3576937"/>
            <a:ext cx="4040187" cy="228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457200" y="3576937"/>
            <a:ext cx="4040187" cy="228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0E1C58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0E1C58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0E1C58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0E1C58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5859885"/>
            <a:ext cx="9144000" cy="998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Shape 60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 descr="ISIS_PPT_P1_r2.pdf"/>
          <p:cNvPicPr preferRelativeResize="0"/>
          <p:nvPr/>
        </p:nvPicPr>
        <p:blipFill rotWithShape="1">
          <a:blip r:embed="rId2">
            <a:alphaModFix/>
          </a:blip>
          <a:srcRect t="17959"/>
          <a:stretch/>
        </p:blipFill>
        <p:spPr>
          <a:xfrm>
            <a:off x="0" y="1231601"/>
            <a:ext cx="9144000" cy="562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Shape 76" descr="ISIS_PPT_P1_r2.pdf"/>
          <p:cNvPicPr preferRelativeResize="0"/>
          <p:nvPr/>
        </p:nvPicPr>
        <p:blipFill rotWithShape="1">
          <a:blip r:embed="rId2">
            <a:alphaModFix/>
          </a:blip>
          <a:srcRect t="17959"/>
          <a:stretch/>
        </p:blipFill>
        <p:spPr>
          <a:xfrm>
            <a:off x="0" y="1231601"/>
            <a:ext cx="9144000" cy="562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SIS_PPT_P1_r2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178418"/>
            <a:ext cx="8229600" cy="6683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2309018" y="-674986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5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iaps.isis.vanderbilt.edu/blog/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1481517" y="938380"/>
            <a:ext cx="7557942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959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SDC: Social Dispersed Computing</a:t>
            </a:r>
            <a:br>
              <a:rPr lang="en-US" sz="3959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 dirty="0" smtClean="0"/>
              <a:t>for Decentralized Cyber-Physical Systems</a:t>
            </a:r>
            <a:endParaRPr lang="en-US" sz="3959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1481517" y="2726692"/>
            <a:ext cx="7387490" cy="2076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Abhishek </a:t>
            </a:r>
            <a:r>
              <a:rPr lang="en-US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Dubey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dirty="0" smtClean="0"/>
              <a:t>Assistant Professor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Vanderbilt University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Aron </a:t>
            </a:r>
            <a:r>
              <a:rPr lang="en-US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Laszka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dirty="0" smtClean="0"/>
              <a:t>Research Assistant Professor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Vanderbilt University</a:t>
            </a: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60"/>
              </a:spcBef>
              <a:buClr>
                <a:schemeClr val="lt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3061183" y="1578378"/>
            <a:ext cx="3039112" cy="843101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2902534" y="1578377"/>
            <a:ext cx="3118436" cy="843101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Control</a:t>
            </a:r>
          </a:p>
        </p:txBody>
      </p:sp>
      <p:sp>
        <p:nvSpPr>
          <p:cNvPr id="198" name="Shape 198"/>
          <p:cNvSpPr/>
          <p:nvPr/>
        </p:nvSpPr>
        <p:spPr>
          <a:xfrm>
            <a:off x="3061183" y="2421480"/>
            <a:ext cx="3039111" cy="3059824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3140507" y="2421479"/>
            <a:ext cx="3118436" cy="3059825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control actions using distributed averaging consensus within a specific time limit.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real-time information dissemination and time synchronized task execution.</a:t>
            </a:r>
          </a:p>
        </p:txBody>
      </p:sp>
      <p:sp>
        <p:nvSpPr>
          <p:cNvPr id="200" name="Shape 200"/>
          <p:cNvSpPr/>
          <p:nvPr/>
        </p:nvSpPr>
        <p:spPr>
          <a:xfrm>
            <a:off x="6211228" y="1594623"/>
            <a:ext cx="2902683" cy="826855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6439759" y="1708469"/>
            <a:ext cx="2620888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6211228" y="2421479"/>
            <a:ext cx="2902683" cy="3059824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312207" y="2441252"/>
            <a:ext cx="2902683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integrity of Information across all actors in the system.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information aggregation and transactions.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consensus, and distributed ledger.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67268" y="57767"/>
            <a:ext cx="8519532" cy="764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Core problems in Social Dispersed Computing</a:t>
            </a:r>
            <a:endParaRPr lang="en-US" sz="3200" b="0" i="0" u="none" strike="noStrike" cap="none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97"/>
          <p:cNvSpPr txBox="1"/>
          <p:nvPr/>
        </p:nvSpPr>
        <p:spPr>
          <a:xfrm>
            <a:off x="145614" y="1594623"/>
            <a:ext cx="2796187" cy="85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</a:t>
            </a: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Discovery and Devops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98"/>
          <p:cNvSpPr/>
          <p:nvPr/>
        </p:nvSpPr>
        <p:spPr>
          <a:xfrm>
            <a:off x="145614" y="2447611"/>
            <a:ext cx="2796187" cy="3033691"/>
          </a:xfrm>
          <a:prstGeom prst="rect">
            <a:avLst/>
          </a:prstGeom>
          <a:solidFill>
            <a:srgbClr val="92D050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99"/>
          <p:cNvSpPr txBox="1"/>
          <p:nvPr/>
        </p:nvSpPr>
        <p:spPr>
          <a:xfrm>
            <a:off x="167268" y="2421477"/>
            <a:ext cx="2752879" cy="3059825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transient and stable resources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applications across these set of resources </a:t>
            </a: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decentralized manner.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82751"/>
            <a:ext cx="6211228" cy="4326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5811070"/>
            <a:ext cx="911391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These two concerns are handled well to some extent by existing research. However, the challenge of decentralized information remains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787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159173"/>
            <a:ext cx="8229600" cy="783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  <a:endParaRPr lang="en-US" sz="4000" b="0" i="0" u="none" strike="noStrike" cap="none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715789" y="1135963"/>
            <a:ext cx="853760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themes to consider when discussing decentralization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728584" y="1587741"/>
            <a:ext cx="3470145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844086" y="1597627"/>
            <a:ext cx="3133260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</a:p>
        </p:txBody>
      </p:sp>
      <p:sp>
        <p:nvSpPr>
          <p:cNvPr id="214" name="Shape 214"/>
          <p:cNvSpPr/>
          <p:nvPr/>
        </p:nvSpPr>
        <p:spPr>
          <a:xfrm>
            <a:off x="4728584" y="2192541"/>
            <a:ext cx="3470145" cy="3695445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855237" y="2219074"/>
            <a:ext cx="3470145" cy="3675673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integrity of Information across all actors in the system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the integrity of computation when computing on potentially untrusted devices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information aggregation and transactions.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consensus, and distributed ledger.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159173"/>
            <a:ext cx="8229600" cy="783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  <a:endParaRPr lang="en-US" sz="4000" b="0" i="0" u="none" strike="noStrike" cap="none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715789" y="1135963"/>
            <a:ext cx="853760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themes to consider when discussing decentralization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728584" y="1587741"/>
            <a:ext cx="4203543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844086" y="1597627"/>
            <a:ext cx="3133260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</a:p>
        </p:txBody>
      </p:sp>
      <p:sp>
        <p:nvSpPr>
          <p:cNvPr id="214" name="Shape 214"/>
          <p:cNvSpPr/>
          <p:nvPr/>
        </p:nvSpPr>
        <p:spPr>
          <a:xfrm>
            <a:off x="4728584" y="2192541"/>
            <a:ext cx="4203543" cy="3695445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728584" y="2224156"/>
            <a:ext cx="4203543" cy="3675673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integrity of Information across all actors in the system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the confidentiality and  integrity of computation when computing on potentially untrusted devices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information aggregation and transactions.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consensus, and distributed ledger.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l="9293" t="18785" r="17287"/>
          <a:stretch/>
        </p:blipFill>
        <p:spPr>
          <a:xfrm>
            <a:off x="457200" y="1587741"/>
            <a:ext cx="3984858" cy="26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-22302" y="4264103"/>
            <a:ext cx="4728584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Blockchains provide a number of key concepts that are essential. For example smart contracts can enable the execution of code remotely on  a number of participating devices. However, it is missing a number of concepts: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Confidentiality of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Support for time-critical computation and transaction update [required for cyber-physical system use cases.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25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Blockchains for SDC: Opportunities and Challenges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457200" y="11768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3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E1C5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E1C5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E1C58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</a:t>
            </a:r>
          </a:p>
          <a:p>
            <a:pPr marL="20320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E1C5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marR="0" lvl="0" indent="0" algn="r" rtl="0">
              <a:spcBef>
                <a:spcPts val="640"/>
              </a:spcBef>
              <a:buClr>
                <a:srgbClr val="0E1C58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57767"/>
            <a:ext cx="8229600" cy="764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36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trend of decentralization in CPS</a:t>
            </a:r>
          </a:p>
        </p:txBody>
      </p:sp>
      <p:grpSp>
        <p:nvGrpSpPr>
          <p:cNvPr id="132" name="Shape 132"/>
          <p:cNvGrpSpPr/>
          <p:nvPr/>
        </p:nvGrpSpPr>
        <p:grpSpPr>
          <a:xfrm>
            <a:off x="992459" y="1046983"/>
            <a:ext cx="3334863" cy="2294434"/>
            <a:chOff x="1005162" y="1274690"/>
            <a:chExt cx="3334863" cy="2294434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4" name="Shape 134"/>
            <p:cNvSpPr txBox="1"/>
            <p:nvPr/>
          </p:nvSpPr>
          <p:spPr>
            <a:xfrm>
              <a:off x="3053906" y="3261347"/>
              <a:ext cx="12861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Microgrids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4904822" y="1046983"/>
            <a:ext cx="3310360" cy="2294434"/>
            <a:chOff x="5083241" y="1274690"/>
            <a:chExt cx="3310360" cy="2294434"/>
          </a:xfrm>
        </p:grpSpPr>
        <p:pic>
          <p:nvPicPr>
            <p:cNvPr id="136" name="Shape 136" descr="Image result for fog computing transportation"/>
            <p:cNvPicPr preferRelativeResize="0"/>
            <p:nvPr/>
          </p:nvPicPr>
          <p:blipFill rotWithShape="1">
            <a:blip r:embed="rId4">
              <a:alphaModFix/>
            </a:blip>
            <a:srcRect r="16405"/>
            <a:stretch/>
          </p:blipFill>
          <p:spPr>
            <a:xfrm>
              <a:off x="5083241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7" name="Shape 137"/>
            <p:cNvSpPr txBox="1"/>
            <p:nvPr/>
          </p:nvSpPr>
          <p:spPr>
            <a:xfrm>
              <a:off x="6947371" y="3261347"/>
              <a:ext cx="14462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Transportation</a:t>
              </a:r>
            </a:p>
          </p:txBody>
        </p:sp>
      </p:grpSp>
      <p:pic>
        <p:nvPicPr>
          <p:cNvPr id="138" name="Shape 138" descr="Image result for personalized healthcare"/>
          <p:cNvPicPr preferRelativeResize="0"/>
          <p:nvPr/>
        </p:nvPicPr>
        <p:blipFill rotWithShape="1">
          <a:blip r:embed="rId5">
            <a:alphaModFix/>
          </a:blip>
          <a:srcRect r="10533"/>
          <a:stretch/>
        </p:blipFill>
        <p:spPr>
          <a:xfrm>
            <a:off x="1007663" y="3445455"/>
            <a:ext cx="3319659" cy="23524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39" name="Shape 139"/>
          <p:cNvSpPr txBox="1"/>
          <p:nvPr/>
        </p:nvSpPr>
        <p:spPr>
          <a:xfrm>
            <a:off x="2937700" y="5474596"/>
            <a:ext cx="130260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r="37621"/>
          <a:stretch/>
        </p:blipFill>
        <p:spPr>
          <a:xfrm>
            <a:off x="4904821" y="3406673"/>
            <a:ext cx="3342955" cy="239124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41" name="Shape 141"/>
          <p:cNvSpPr txBox="1"/>
          <p:nvPr/>
        </p:nvSpPr>
        <p:spPr>
          <a:xfrm>
            <a:off x="6604378" y="5474596"/>
            <a:ext cx="167866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Buildings</a:t>
            </a:r>
          </a:p>
        </p:txBody>
      </p:sp>
      <p:sp>
        <p:nvSpPr>
          <p:cNvPr id="142" name="Shape 142"/>
          <p:cNvSpPr/>
          <p:nvPr/>
        </p:nvSpPr>
        <p:spPr>
          <a:xfrm>
            <a:off x="291464" y="5964578"/>
            <a:ext cx="856106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CPS are a generalization of Internet of Things (IoT)</a:t>
            </a:r>
          </a:p>
        </p:txBody>
      </p:sp>
      <p:sp>
        <p:nvSpPr>
          <p:cNvPr id="143" name="Shape 143"/>
          <p:cNvSpPr/>
          <p:nvPr/>
        </p:nvSpPr>
        <p:spPr>
          <a:xfrm>
            <a:off x="457200" y="6362228"/>
            <a:ext cx="856106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CPS= Computation Software  + Physical system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Networks+ Coordinated</a:t>
            </a:r>
            <a:r>
              <a:rPr lang="en-US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Closed-loop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1"/>
          <a:stretch/>
        </p:blipFill>
        <p:spPr bwMode="auto">
          <a:xfrm>
            <a:off x="6163410" y="1161365"/>
            <a:ext cx="2920836" cy="157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Shape 149"/>
          <p:cNvSpPr/>
          <p:nvPr/>
        </p:nvSpPr>
        <p:spPr>
          <a:xfrm>
            <a:off x="5953003" y="3903655"/>
            <a:ext cx="3154915" cy="271341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1676133" y="4933167"/>
            <a:ext cx="1942272" cy="1433472"/>
            <a:chOff x="0" y="1749943"/>
            <a:chExt cx="2436998" cy="1707636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749943"/>
              <a:ext cx="2436998" cy="1707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 txBox="1"/>
            <p:nvPr/>
          </p:nvSpPr>
          <p:spPr>
            <a:xfrm>
              <a:off x="658497" y="2092968"/>
              <a:ext cx="43507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37" y="2654722"/>
            <a:ext cx="2350272" cy="186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-1695919">
            <a:off x="-89424" y="3660844"/>
            <a:ext cx="7208305" cy="417930"/>
          </a:xfrm>
          <a:prstGeom prst="notchedRightArrow">
            <a:avLst>
              <a:gd name="adj1" fmla="val 50000"/>
              <a:gd name="adj2" fmla="val 84485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Shape 155"/>
          <p:cNvCxnSpPr/>
          <p:nvPr/>
        </p:nvCxnSpPr>
        <p:spPr>
          <a:xfrm>
            <a:off x="1063120" y="5194098"/>
            <a:ext cx="5973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/>
          <p:nvPr/>
        </p:nvSpPr>
        <p:spPr>
          <a:xfrm>
            <a:off x="11336" y="5025919"/>
            <a:ext cx="100642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 1990s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021409" y="3903655"/>
            <a:ext cx="114302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 2000s</a:t>
            </a:r>
          </a:p>
        </p:txBody>
      </p:sp>
      <p:cxnSp>
        <p:nvCxnSpPr>
          <p:cNvPr id="158" name="Shape 158"/>
          <p:cNvCxnSpPr/>
          <p:nvPr/>
        </p:nvCxnSpPr>
        <p:spPr>
          <a:xfrm flipH="1">
            <a:off x="2314576" y="4229669"/>
            <a:ext cx="466104" cy="44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611427" y="2414466"/>
            <a:ext cx="146136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1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Grid Computing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95750" y="5356192"/>
            <a:ext cx="1347418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i="1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Small Homogeneous Clusters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4233" y="3439442"/>
            <a:ext cx="2044952" cy="16509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2985548" y="3402473"/>
            <a:ext cx="96422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2000s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3849328" y="3694476"/>
            <a:ext cx="5526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Shape 164"/>
          <p:cNvSpPr txBox="1"/>
          <p:nvPr/>
        </p:nvSpPr>
        <p:spPr>
          <a:xfrm>
            <a:off x="3994373" y="5075069"/>
            <a:ext cx="171625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1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5418" y="1309042"/>
            <a:ext cx="2178871" cy="185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617571" y="2568356"/>
            <a:ext cx="96422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</a:t>
            </a:r>
          </a:p>
        </p:txBody>
      </p:sp>
      <p:cxnSp>
        <p:nvCxnSpPr>
          <p:cNvPr id="167" name="Shape 167"/>
          <p:cNvCxnSpPr/>
          <p:nvPr/>
        </p:nvCxnSpPr>
        <p:spPr>
          <a:xfrm rot="10800000">
            <a:off x="4674843" y="2866961"/>
            <a:ext cx="634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Shape 168"/>
          <p:cNvSpPr txBox="1"/>
          <p:nvPr/>
        </p:nvSpPr>
        <p:spPr>
          <a:xfrm>
            <a:off x="2072791" y="1103403"/>
            <a:ext cx="350900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1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Ubiquitous Computing (mobile, IoT, IIoT)</a:t>
            </a:r>
          </a:p>
        </p:txBody>
      </p:sp>
      <p:sp>
        <p:nvSpPr>
          <p:cNvPr id="169" name="Shape 169"/>
          <p:cNvSpPr/>
          <p:nvPr/>
        </p:nvSpPr>
        <p:spPr>
          <a:xfrm>
            <a:off x="2780680" y="4194394"/>
            <a:ext cx="77031" cy="70548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986087" y="5158823"/>
            <a:ext cx="77031" cy="70548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3772296" y="3659201"/>
            <a:ext cx="77031" cy="70548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5309589" y="2831686"/>
            <a:ext cx="77031" cy="70548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5633598" y="2666961"/>
            <a:ext cx="77031" cy="70548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5683067" y="2727178"/>
            <a:ext cx="666649" cy="15377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8">
            <a:alphaModFix/>
          </a:blip>
          <a:srcRect l="3274" t="13294" r="2237" b="11929"/>
          <a:stretch/>
        </p:blipFill>
        <p:spPr>
          <a:xfrm>
            <a:off x="5968294" y="4014037"/>
            <a:ext cx="2095409" cy="165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7564" y="5194098"/>
            <a:ext cx="1420355" cy="128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10">
            <a:alphaModFix/>
          </a:blip>
          <a:srcRect l="16045" t="16702" r="14550" b="14498"/>
          <a:stretch/>
        </p:blipFill>
        <p:spPr>
          <a:xfrm>
            <a:off x="6043453" y="5737462"/>
            <a:ext cx="909884" cy="67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11">
            <a:alphaModFix/>
          </a:blip>
          <a:srcRect l="11109" t="16617" r="9122" b="17152"/>
          <a:stretch/>
        </p:blipFill>
        <p:spPr>
          <a:xfrm>
            <a:off x="6972592" y="5308057"/>
            <a:ext cx="738783" cy="61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12">
            <a:alphaModFix/>
          </a:blip>
          <a:srcRect l="10818" t="31380" r="11748" b="28111"/>
          <a:stretch/>
        </p:blipFill>
        <p:spPr>
          <a:xfrm>
            <a:off x="7841068" y="4815314"/>
            <a:ext cx="715483" cy="37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13">
            <a:alphaModFix/>
          </a:blip>
          <a:srcRect l="9997" t="15829" r="11800" b="14947"/>
          <a:stretch/>
        </p:blipFill>
        <p:spPr>
          <a:xfrm>
            <a:off x="8248203" y="4036162"/>
            <a:ext cx="843435" cy="7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57767"/>
            <a:ext cx="8229600" cy="764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What’s enabling this trend of decentralization?</a:t>
            </a:r>
          </a:p>
        </p:txBody>
      </p:sp>
      <p:grpSp>
        <p:nvGrpSpPr>
          <p:cNvPr id="182" name="Shape 182"/>
          <p:cNvGrpSpPr/>
          <p:nvPr/>
        </p:nvGrpSpPr>
        <p:grpSpPr>
          <a:xfrm flipV="1">
            <a:off x="5785998" y="2434770"/>
            <a:ext cx="1355905" cy="143963"/>
            <a:chOff x="5785998" y="2578733"/>
            <a:chExt cx="1698050" cy="158831"/>
          </a:xfrm>
        </p:grpSpPr>
        <p:sp>
          <p:nvSpPr>
            <p:cNvPr id="187" name="Shape 187"/>
            <p:cNvSpPr/>
            <p:nvPr/>
          </p:nvSpPr>
          <p:spPr>
            <a:xfrm>
              <a:off x="5785998" y="2578733"/>
              <a:ext cx="77031" cy="705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8" name="Shape 188"/>
            <p:cNvCxnSpPr>
              <a:stCxn id="187" idx="7"/>
            </p:cNvCxnSpPr>
            <p:nvPr/>
          </p:nvCxnSpPr>
          <p:spPr>
            <a:xfrm>
              <a:off x="5851748" y="2589064"/>
              <a:ext cx="1632300" cy="14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166"/>
          <p:cNvSpPr txBox="1"/>
          <p:nvPr/>
        </p:nvSpPr>
        <p:spPr>
          <a:xfrm>
            <a:off x="6529645" y="2832914"/>
            <a:ext cx="1908613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Dispersed Computing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166"/>
          <p:cNvSpPr txBox="1"/>
          <p:nvPr/>
        </p:nvSpPr>
        <p:spPr>
          <a:xfrm>
            <a:off x="6089048" y="3412754"/>
            <a:ext cx="1908613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board computers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830" y="3168014"/>
            <a:ext cx="8854339" cy="2680815"/>
          </a:xfrm>
        </p:spPr>
        <p:txBody>
          <a:bodyPr/>
          <a:lstStyle/>
          <a:p>
            <a:r>
              <a:rPr lang="en-US" dirty="0" smtClean="0"/>
              <a:t> Similar to grid computing in concept.</a:t>
            </a:r>
          </a:p>
          <a:p>
            <a:r>
              <a:rPr lang="en-US" dirty="0" smtClean="0"/>
              <a:t> However, massively distributed across heterogeneous devices with varying levels of trust.</a:t>
            </a:r>
          </a:p>
          <a:p>
            <a:r>
              <a:rPr lang="en-US" dirty="0"/>
              <a:t> </a:t>
            </a:r>
            <a:r>
              <a:rPr lang="en-US" dirty="0" smtClean="0"/>
              <a:t>Advantage: A resilient and redundant computation surface close to the physical process under control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Social Dispersed Computing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" y="1102142"/>
            <a:ext cx="8943820" cy="19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7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82" y="3505200"/>
            <a:ext cx="1143367" cy="52838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6" idx="3"/>
            <a:endCxn id="21" idx="1"/>
          </p:cNvCxnSpPr>
          <p:nvPr/>
        </p:nvCxnSpPr>
        <p:spPr>
          <a:xfrm>
            <a:off x="2970633" y="2392573"/>
            <a:ext cx="478649" cy="137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6280" y="2748368"/>
            <a:ext cx="114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10Mbps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60570" y="1524000"/>
            <a:ext cx="2438400" cy="1752600"/>
            <a:chOff x="76200" y="228600"/>
            <a:chExt cx="2895600" cy="266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457200"/>
              <a:ext cx="838200" cy="4889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037" y="2286000"/>
              <a:ext cx="838200" cy="4889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295400"/>
              <a:ext cx="1143000" cy="50988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4" idx="2"/>
              <a:endCxn id="6" idx="1"/>
            </p:cNvCxnSpPr>
            <p:nvPr/>
          </p:nvCxnSpPr>
          <p:spPr>
            <a:xfrm>
              <a:off x="723900" y="946163"/>
              <a:ext cx="952500" cy="604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0"/>
              <a:endCxn id="6" idx="1"/>
            </p:cNvCxnSpPr>
            <p:nvPr/>
          </p:nvCxnSpPr>
          <p:spPr>
            <a:xfrm flipV="1">
              <a:off x="719137" y="1550341"/>
              <a:ext cx="957263" cy="735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</p:cNvCxnSpPr>
            <p:nvPr/>
          </p:nvCxnSpPr>
          <p:spPr>
            <a:xfrm flipH="1">
              <a:off x="719137" y="946163"/>
              <a:ext cx="4763" cy="126363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97768" y="838200"/>
              <a:ext cx="101203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1Mbps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97768" y="1918169"/>
              <a:ext cx="101203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1Mbps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6200" y="228600"/>
              <a:ext cx="2895600" cy="2667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08" y="1425993"/>
              <a:ext cx="70689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10X</a:t>
              </a:r>
              <a:endParaRPr lang="en-US" sz="1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0570" y="3733800"/>
            <a:ext cx="2438400" cy="1752600"/>
            <a:chOff x="76200" y="228600"/>
            <a:chExt cx="2895600" cy="2667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457200"/>
              <a:ext cx="838200" cy="48896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037" y="2286000"/>
              <a:ext cx="838200" cy="48896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295400"/>
              <a:ext cx="1143000" cy="509882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stCxn id="32" idx="2"/>
              <a:endCxn id="34" idx="1"/>
            </p:cNvCxnSpPr>
            <p:nvPr/>
          </p:nvCxnSpPr>
          <p:spPr>
            <a:xfrm>
              <a:off x="723900" y="946163"/>
              <a:ext cx="952500" cy="604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3" idx="0"/>
              <a:endCxn id="34" idx="1"/>
            </p:cNvCxnSpPr>
            <p:nvPr/>
          </p:nvCxnSpPr>
          <p:spPr>
            <a:xfrm flipV="1">
              <a:off x="719137" y="1550341"/>
              <a:ext cx="957263" cy="735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</p:cNvCxnSpPr>
            <p:nvPr/>
          </p:nvCxnSpPr>
          <p:spPr>
            <a:xfrm flipH="1">
              <a:off x="719137" y="946163"/>
              <a:ext cx="4763" cy="126363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197768" y="838200"/>
              <a:ext cx="101203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1Mbps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97768" y="1918169"/>
              <a:ext cx="101203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1Mbps</a:t>
              </a:r>
              <a:endParaRPr lang="en-US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6200" y="228600"/>
              <a:ext cx="2895600" cy="2667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0908" y="1425993"/>
              <a:ext cx="706891" cy="4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10X</a:t>
              </a:r>
              <a:endParaRPr lang="en-US" sz="1400" dirty="0"/>
            </a:p>
          </p:txBody>
        </p:sp>
      </p:grpSp>
      <p:cxnSp>
        <p:nvCxnSpPr>
          <p:cNvPr id="42" name="Straight Arrow Connector 41"/>
          <p:cNvCxnSpPr>
            <a:stCxn id="34" idx="3"/>
            <a:endCxn id="21" idx="1"/>
          </p:cNvCxnSpPr>
          <p:nvPr/>
        </p:nvCxnSpPr>
        <p:spPr>
          <a:xfrm flipV="1">
            <a:off x="2970633" y="3769395"/>
            <a:ext cx="478649" cy="83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28532" y="4463030"/>
            <a:ext cx="114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10Mbps</a:t>
            </a:r>
            <a:endParaRPr lang="en-US" dirty="0"/>
          </a:p>
        </p:txBody>
      </p:sp>
      <p:cxnSp>
        <p:nvCxnSpPr>
          <p:cNvPr id="47" name="Straight Connector 46"/>
          <p:cNvCxnSpPr>
            <a:stCxn id="22" idx="2"/>
            <a:endCxn id="40" idx="0"/>
          </p:cNvCxnSpPr>
          <p:nvPr/>
        </p:nvCxnSpPr>
        <p:spPr>
          <a:xfrm>
            <a:off x="1879770" y="32766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815601" y="3418765"/>
            <a:ext cx="93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10x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95" y="3534603"/>
            <a:ext cx="1016117" cy="469582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533400" y="1447800"/>
            <a:ext cx="4326492" cy="4191000"/>
          </a:xfrm>
          <a:prstGeom prst="roundRect">
            <a:avLst>
              <a:gd name="adj" fmla="val 54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10X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/>
          <p:cNvCxnSpPr>
            <a:stCxn id="21" idx="3"/>
            <a:endCxn id="51" idx="1"/>
          </p:cNvCxnSpPr>
          <p:nvPr/>
        </p:nvCxnSpPr>
        <p:spPr>
          <a:xfrm flipV="1">
            <a:off x="4592649" y="3769394"/>
            <a:ext cx="1712046" cy="1"/>
          </a:xfrm>
          <a:prstGeom prst="straightConnector1">
            <a:avLst/>
          </a:prstGeom>
          <a:ln w="603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0871" y="338199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100Mbps X 10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000" y="1559040"/>
            <a:ext cx="787356" cy="1039338"/>
          </a:xfrm>
          <a:prstGeom prst="rect">
            <a:avLst/>
          </a:prstGeom>
        </p:spPr>
      </p:pic>
      <p:sp>
        <p:nvSpPr>
          <p:cNvPr id="66" name="Up Arrow 65"/>
          <p:cNvSpPr/>
          <p:nvPr/>
        </p:nvSpPr>
        <p:spPr>
          <a:xfrm>
            <a:off x="6778019" y="2657437"/>
            <a:ext cx="405063" cy="8470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183082" y="2983468"/>
            <a:ext cx="8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1Gbps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052397" y="1684084"/>
            <a:ext cx="1894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Servers: </a:t>
            </a:r>
          </a:p>
          <a:p>
            <a:r>
              <a:rPr lang="en-US" dirty="0" smtClean="0"/>
              <a:t>Event recognition</a:t>
            </a:r>
          </a:p>
          <a:p>
            <a:r>
              <a:rPr lang="en-US" dirty="0" smtClean="0"/>
              <a:t>tracking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005" y="1556112"/>
            <a:ext cx="787356" cy="1039338"/>
          </a:xfrm>
          <a:prstGeom prst="rect">
            <a:avLst/>
          </a:prstGeom>
        </p:spPr>
      </p:pic>
      <p:cxnSp>
        <p:nvCxnSpPr>
          <p:cNvPr id="75" name="Straight Connector 74"/>
          <p:cNvCxnSpPr>
            <a:stCxn id="59" idx="3"/>
            <a:endCxn id="71" idx="1"/>
          </p:cNvCxnSpPr>
          <p:nvPr/>
        </p:nvCxnSpPr>
        <p:spPr>
          <a:xfrm flipV="1">
            <a:off x="7462356" y="2075781"/>
            <a:ext cx="317649" cy="29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2"/>
          <p:cNvSpPr txBox="1">
            <a:spLocks/>
          </p:cNvSpPr>
          <p:nvPr/>
        </p:nvSpPr>
        <p:spPr>
          <a:xfrm>
            <a:off x="133815" y="57767"/>
            <a:ext cx="8920975" cy="7645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200" dirty="0" smtClean="0"/>
              <a:t>Example #1: Video Analytics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944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61" y="1665355"/>
            <a:ext cx="1073139" cy="773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82" y="3505200"/>
            <a:ext cx="1143367" cy="52838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43" idx="3"/>
            <a:endCxn id="21" idx="1"/>
          </p:cNvCxnSpPr>
          <p:nvPr/>
        </p:nvCxnSpPr>
        <p:spPr>
          <a:xfrm>
            <a:off x="2828605" y="2464804"/>
            <a:ext cx="620677" cy="130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6280" y="2748368"/>
            <a:ext cx="114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0.1Mbps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73" idx="3"/>
            <a:endCxn id="21" idx="1"/>
          </p:cNvCxnSpPr>
          <p:nvPr/>
        </p:nvCxnSpPr>
        <p:spPr>
          <a:xfrm flipV="1">
            <a:off x="2828605" y="3769395"/>
            <a:ext cx="620677" cy="91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28532" y="4463030"/>
            <a:ext cx="114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0.1Mbps</a:t>
            </a:r>
            <a:endParaRPr lang="en-US" dirty="0"/>
          </a:p>
        </p:txBody>
      </p:sp>
      <p:cxnSp>
        <p:nvCxnSpPr>
          <p:cNvPr id="47" name="Straight Connector 46"/>
          <p:cNvCxnSpPr>
            <a:stCxn id="22" idx="2"/>
            <a:endCxn id="40" idx="0"/>
          </p:cNvCxnSpPr>
          <p:nvPr/>
        </p:nvCxnSpPr>
        <p:spPr>
          <a:xfrm>
            <a:off x="1879770" y="32766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71600" y="3276600"/>
            <a:ext cx="93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10x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695" y="3534603"/>
            <a:ext cx="1016117" cy="469582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533400" y="1447800"/>
            <a:ext cx="4326492" cy="4191000"/>
          </a:xfrm>
          <a:prstGeom prst="roundRect">
            <a:avLst>
              <a:gd name="adj" fmla="val 54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10X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/>
          <p:cNvCxnSpPr>
            <a:stCxn id="21" idx="3"/>
            <a:endCxn id="51" idx="1"/>
          </p:cNvCxnSpPr>
          <p:nvPr/>
        </p:nvCxnSpPr>
        <p:spPr>
          <a:xfrm flipV="1">
            <a:off x="4592649" y="3769394"/>
            <a:ext cx="17120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0871" y="338199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1Mbps X 10</a:t>
            </a:r>
            <a:endParaRPr lang="en-US" dirty="0"/>
          </a:p>
        </p:txBody>
      </p:sp>
      <p:sp>
        <p:nvSpPr>
          <p:cNvPr id="66" name="Up Arrow 65"/>
          <p:cNvSpPr/>
          <p:nvPr/>
        </p:nvSpPr>
        <p:spPr>
          <a:xfrm>
            <a:off x="6778019" y="2657437"/>
            <a:ext cx="405063" cy="8470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239494" y="3023559"/>
            <a:ext cx="99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10Mbps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052397" y="1924594"/>
            <a:ext cx="18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Workstations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60570" y="1495559"/>
            <a:ext cx="2438400" cy="3695532"/>
            <a:chOff x="660570" y="1495559"/>
            <a:chExt cx="2438400" cy="369553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0284" y="2262718"/>
              <a:ext cx="808321" cy="40417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075" y="1674223"/>
              <a:ext cx="705853" cy="32131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064" y="2876006"/>
              <a:ext cx="705853" cy="32131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4" idx="2"/>
              <a:endCxn id="43" idx="1"/>
            </p:cNvCxnSpPr>
            <p:nvPr/>
          </p:nvCxnSpPr>
          <p:spPr>
            <a:xfrm>
              <a:off x="1206002" y="1995542"/>
              <a:ext cx="814282" cy="46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0"/>
              <a:endCxn id="43" idx="1"/>
            </p:cNvCxnSpPr>
            <p:nvPr/>
          </p:nvCxnSpPr>
          <p:spPr>
            <a:xfrm flipV="1">
              <a:off x="1201991" y="2464804"/>
              <a:ext cx="818293" cy="41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</p:cNvCxnSpPr>
            <p:nvPr/>
          </p:nvCxnSpPr>
          <p:spPr>
            <a:xfrm flipH="1">
              <a:off x="1201991" y="1995541"/>
              <a:ext cx="4011" cy="8303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5048" y="1924594"/>
              <a:ext cx="852237" cy="24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0.1Mbps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5048" y="2634288"/>
              <a:ext cx="852237" cy="24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0.1Mbps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60570" y="1524000"/>
              <a:ext cx="2438400" cy="1752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0324" y="2310858"/>
              <a:ext cx="595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10X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92939" y="2027961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95121" y="1495559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32526" y="2714243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22192" y="3716880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47864" y="4821759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0570" y="3740610"/>
            <a:ext cx="2438400" cy="1752600"/>
            <a:chOff x="660570" y="1524000"/>
            <a:chExt cx="2438400" cy="1752600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0284" y="2262718"/>
              <a:ext cx="808321" cy="40417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075" y="1674223"/>
              <a:ext cx="705853" cy="32131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064" y="2876006"/>
              <a:ext cx="705853" cy="321319"/>
            </a:xfrm>
            <a:prstGeom prst="rect">
              <a:avLst/>
            </a:prstGeom>
          </p:spPr>
        </p:pic>
        <p:cxnSp>
          <p:nvCxnSpPr>
            <p:cNvPr id="77" name="Straight Arrow Connector 76"/>
            <p:cNvCxnSpPr>
              <a:stCxn id="74" idx="2"/>
              <a:endCxn id="73" idx="1"/>
            </p:cNvCxnSpPr>
            <p:nvPr/>
          </p:nvCxnSpPr>
          <p:spPr>
            <a:xfrm>
              <a:off x="1206002" y="1995542"/>
              <a:ext cx="814282" cy="46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6" idx="0"/>
              <a:endCxn id="73" idx="1"/>
            </p:cNvCxnSpPr>
            <p:nvPr/>
          </p:nvCxnSpPr>
          <p:spPr>
            <a:xfrm flipV="1">
              <a:off x="1201991" y="2464804"/>
              <a:ext cx="818293" cy="411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4" idx="2"/>
            </p:cNvCxnSpPr>
            <p:nvPr/>
          </p:nvCxnSpPr>
          <p:spPr>
            <a:xfrm flipH="1">
              <a:off x="1201991" y="1995541"/>
              <a:ext cx="4011" cy="8303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605048" y="1924594"/>
              <a:ext cx="852237" cy="24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0.1Mbps</a:t>
              </a:r>
              <a:endParaRPr lang="en-US" sz="1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05048" y="2634288"/>
              <a:ext cx="852237" cy="24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0.1Mbps</a:t>
              </a:r>
              <a:endParaRPr lang="en-US" sz="1400" dirty="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660570" y="1524000"/>
              <a:ext cx="2438400" cy="1752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20324" y="2310858"/>
              <a:ext cx="595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10X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92939" y="2027961"/>
              <a:ext cx="659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NCP</a:t>
              </a:r>
              <a:endParaRPr lang="en-US" dirty="0"/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924" y="1789891"/>
            <a:ext cx="1073139" cy="7730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57" y="1903986"/>
            <a:ext cx="1073139" cy="773045"/>
          </a:xfrm>
          <a:prstGeom prst="rect">
            <a:avLst/>
          </a:prstGeom>
        </p:spPr>
      </p:pic>
      <p:sp>
        <p:nvSpPr>
          <p:cNvPr id="48" name="Title 2"/>
          <p:cNvSpPr txBox="1">
            <a:spLocks/>
          </p:cNvSpPr>
          <p:nvPr/>
        </p:nvSpPr>
        <p:spPr>
          <a:xfrm>
            <a:off x="133815" y="57767"/>
            <a:ext cx="8920975" cy="7645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200" dirty="0" smtClean="0"/>
              <a:t>Example #1: Video Analytics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300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89209" y="159173"/>
            <a:ext cx="8851241" cy="783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Example #2: Decentralized Transactive </a:t>
            </a:r>
            <a:r>
              <a:rPr lang="en-US" sz="3200" b="0" i="0" u="none" strike="noStrike" cap="none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Microgrids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89209" y="919187"/>
            <a:ext cx="4283578" cy="48113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" marR="0" lvl="0" indent="-57150" algn="l" rtl="0">
              <a:spcBef>
                <a:spcPts val="0"/>
              </a:spcBef>
              <a:spcAft>
                <a:spcPts val="0"/>
              </a:spcAft>
              <a:buClr>
                <a:srgbClr val="0E1C58"/>
              </a:buClr>
              <a:buSzPct val="103384"/>
              <a:buFont typeface="Arial"/>
              <a:buChar char="•"/>
            </a:pPr>
            <a:r>
              <a:rPr lang="en-US" sz="264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Balance voltage and frequency within the microgrid</a:t>
            </a:r>
          </a:p>
          <a:p>
            <a:pPr marL="57150" marR="0" lvl="0" indent="-57150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103384"/>
              <a:buFont typeface="Arial"/>
              <a:buChar char="•"/>
            </a:pPr>
            <a:r>
              <a:rPr lang="en-US" sz="264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Support islanding operations</a:t>
            </a:r>
          </a:p>
          <a:p>
            <a:pPr marL="57150" marR="0" lvl="0" indent="-57150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103384"/>
              <a:buFont typeface="Arial"/>
              <a:buChar char="•"/>
            </a:pPr>
            <a:r>
              <a:rPr lang="en-US" sz="264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Exchange energy from nearby microgrids</a:t>
            </a:r>
          </a:p>
          <a:p>
            <a:pPr marL="57150" marR="0" lvl="0" indent="-57150" algn="l" rtl="0">
              <a:spcBef>
                <a:spcPts val="600"/>
              </a:spcBef>
              <a:spcAft>
                <a:spcPts val="0"/>
              </a:spcAft>
              <a:buClr>
                <a:srgbClr val="0E1C58"/>
              </a:buClr>
              <a:buSzPct val="103384"/>
              <a:buFont typeface="Arial"/>
              <a:buChar char="•"/>
            </a:pPr>
            <a:r>
              <a:rPr lang="en-US" sz="2640" b="0" i="0" u="none" strike="noStrike" cap="none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Balance supply and demand</a:t>
            </a:r>
          </a:p>
          <a:p>
            <a:pPr marL="57150" marR="0" lvl="0" indent="-57150" algn="l" rtl="0">
              <a:spcBef>
                <a:spcPts val="600"/>
              </a:spcBef>
              <a:buClr>
                <a:srgbClr val="0E1C58"/>
              </a:buClr>
              <a:buSzPct val="103384"/>
              <a:buFont typeface="Arial"/>
              <a:buNone/>
            </a:pPr>
            <a:endParaRPr sz="2640" b="1" i="0" u="none" strike="noStrike" cap="none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952647" y="1874028"/>
            <a:ext cx="116730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Grid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</a:t>
            </a:r>
          </a:p>
        </p:txBody>
      </p:sp>
      <p:sp>
        <p:nvSpPr>
          <p:cNvPr id="295" name="Shape 295"/>
          <p:cNvSpPr/>
          <p:nvPr/>
        </p:nvSpPr>
        <p:spPr>
          <a:xfrm>
            <a:off x="7839307" y="1622609"/>
            <a:ext cx="401443" cy="1504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257800" y="1295134"/>
            <a:ext cx="1895298" cy="979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380188" y="2522141"/>
            <a:ext cx="369909" cy="1653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7839307" y="3065315"/>
            <a:ext cx="369909" cy="1653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7654352" y="4168925"/>
            <a:ext cx="298295" cy="180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7380188" y="4788128"/>
            <a:ext cx="298295" cy="180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5727341" y="4793201"/>
            <a:ext cx="298295" cy="180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6048623" y="3324841"/>
            <a:ext cx="298295" cy="180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434253" y="2798955"/>
            <a:ext cx="336889" cy="1335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6602699" y="3065315"/>
            <a:ext cx="266452" cy="1653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6969511" y="4290155"/>
            <a:ext cx="294510" cy="292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5549964" y="3368407"/>
            <a:ext cx="294510" cy="109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666866" y="3312394"/>
            <a:ext cx="294510" cy="132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571592" y="1087909"/>
            <a:ext cx="25426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implementation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4121" y="1241798"/>
            <a:ext cx="4224009" cy="422745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5410200" y="1447534"/>
            <a:ext cx="1895298" cy="979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Shape 311"/>
          <p:cNvCxnSpPr/>
          <p:nvPr/>
        </p:nvCxnSpPr>
        <p:spPr>
          <a:xfrm rot="10800000">
            <a:off x="4568633" y="2198174"/>
            <a:ext cx="564010" cy="11702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 rot="10800000" flipH="1">
            <a:off x="5314666" y="1488482"/>
            <a:ext cx="261656" cy="18670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592" y="1469729"/>
            <a:ext cx="1003349" cy="75645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6037" y="1446657"/>
            <a:ext cx="1003349" cy="75645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315" name="Shape 315"/>
          <p:cNvCxnSpPr/>
          <p:nvPr/>
        </p:nvCxnSpPr>
        <p:spPr>
          <a:xfrm>
            <a:off x="5756962" y="1767392"/>
            <a:ext cx="46512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16" name="Shape 316"/>
          <p:cNvSpPr txBox="1"/>
          <p:nvPr/>
        </p:nvSpPr>
        <p:spPr>
          <a:xfrm>
            <a:off x="2289450" y="5526512"/>
            <a:ext cx="6651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beaglebones used for controlling the microgrid</a:t>
            </a:r>
          </a:p>
        </p:txBody>
      </p:sp>
      <p:sp>
        <p:nvSpPr>
          <p:cNvPr id="317" name="Shape 317"/>
          <p:cNvSpPr/>
          <p:nvPr/>
        </p:nvSpPr>
        <p:spPr>
          <a:xfrm>
            <a:off x="-6" y="6028519"/>
            <a:ext cx="8908200" cy="70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demonstration video is available at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http://riaps.isis.vanderbilt.edu/blog/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512" y="111512"/>
            <a:ext cx="8920975" cy="688478"/>
          </a:xfrm>
        </p:spPr>
        <p:txBody>
          <a:bodyPr/>
          <a:lstStyle/>
          <a:p>
            <a:r>
              <a:rPr lang="en-US" sz="3200" dirty="0" smtClean="0"/>
              <a:t>Example #3: Decentralized Mobility Management and Analytics Platform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59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3061183" y="1578378"/>
            <a:ext cx="3039112" cy="843101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2902534" y="1578377"/>
            <a:ext cx="3118436" cy="843101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Control</a:t>
            </a:r>
          </a:p>
        </p:txBody>
      </p:sp>
      <p:sp>
        <p:nvSpPr>
          <p:cNvPr id="198" name="Shape 198"/>
          <p:cNvSpPr/>
          <p:nvPr/>
        </p:nvSpPr>
        <p:spPr>
          <a:xfrm>
            <a:off x="3061183" y="2421480"/>
            <a:ext cx="3039111" cy="3059824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3140507" y="2421479"/>
            <a:ext cx="3118436" cy="3059825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control actions using distributed averaging consensus within a specific time limit.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real-time information dissemination and time synchronized task execution.</a:t>
            </a:r>
          </a:p>
        </p:txBody>
      </p:sp>
      <p:sp>
        <p:nvSpPr>
          <p:cNvPr id="200" name="Shape 200"/>
          <p:cNvSpPr/>
          <p:nvPr/>
        </p:nvSpPr>
        <p:spPr>
          <a:xfrm>
            <a:off x="6211228" y="1594623"/>
            <a:ext cx="2902683" cy="826855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6439759" y="1708469"/>
            <a:ext cx="2620888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Information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6211228" y="2421479"/>
            <a:ext cx="2902683" cy="3059824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312207" y="2441252"/>
            <a:ext cx="2902683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integrity of Information across all actors in the system.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information aggregation and transactions.</a:t>
            </a: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consensus, and distributed ledger.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67268" y="57767"/>
            <a:ext cx="8519532" cy="764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E1C58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Core problems in Social Dispersed Computing</a:t>
            </a:r>
            <a:endParaRPr lang="en-US" sz="3200" b="0" i="0" u="none" strike="noStrike" cap="none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97"/>
          <p:cNvSpPr txBox="1"/>
          <p:nvPr/>
        </p:nvSpPr>
        <p:spPr>
          <a:xfrm>
            <a:off x="145614" y="1594623"/>
            <a:ext cx="2796187" cy="8529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</a:t>
            </a: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Discovery and Devops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98"/>
          <p:cNvSpPr/>
          <p:nvPr/>
        </p:nvSpPr>
        <p:spPr>
          <a:xfrm>
            <a:off x="145614" y="2447611"/>
            <a:ext cx="2796187" cy="3033691"/>
          </a:xfrm>
          <a:prstGeom prst="rect">
            <a:avLst/>
          </a:prstGeom>
          <a:solidFill>
            <a:srgbClr val="92D050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99"/>
          <p:cNvSpPr txBox="1"/>
          <p:nvPr/>
        </p:nvSpPr>
        <p:spPr>
          <a:xfrm>
            <a:off x="167268" y="2421477"/>
            <a:ext cx="2752879" cy="3059825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transient and stable resources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applications across these set of resources </a:t>
            </a: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decentralized manner.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crosoftCPSWorkshopDube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1104</Words>
  <Application>Microsoft Office PowerPoint</Application>
  <PresentationFormat>On-screen Show (4:3)</PresentationFormat>
  <Paragraphs>164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MicrosoftCPSWorkshopDubey</vt:lpstr>
      <vt:lpstr>SDC: Social Dispersed Computing for Decentralized Cyber-Physical Systems</vt:lpstr>
      <vt:lpstr>The trend of decentralization in CPS</vt:lpstr>
      <vt:lpstr>What’s enabling this trend of decentralization?</vt:lpstr>
      <vt:lpstr>What is Social Dispersed Computing</vt:lpstr>
      <vt:lpstr>PowerPoint Presentation</vt:lpstr>
      <vt:lpstr>PowerPoint Presentation</vt:lpstr>
      <vt:lpstr>Example #2: Decentralized Transactive Microgrids</vt:lpstr>
      <vt:lpstr>Example #3: Decentralized Mobility Management and Analytics Platform</vt:lpstr>
      <vt:lpstr>Core problems in Social Dispersed Computing</vt:lpstr>
      <vt:lpstr>Core problems in Social Dispersed Computing</vt:lpstr>
      <vt:lpstr>Decentralized Information</vt:lpstr>
      <vt:lpstr>Decentralized Information</vt:lpstr>
      <vt:lpstr>Blockchains for SDC: Opportunities and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SDC: Social Dispersed Computing for Decentralized Cyber-Physical Systems</dc:title>
  <cp:lastModifiedBy>abhishek</cp:lastModifiedBy>
  <cp:revision>9</cp:revision>
  <dcterms:modified xsi:type="dcterms:W3CDTF">2017-07-23T03:55:00Z</dcterms:modified>
</cp:coreProperties>
</file>